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Light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6405A1-1031-4CE9-984C-832D318E5798}">
  <a:tblStyle styleId="{0F6405A1-1031-4CE9-984C-832D318E57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Light-bold.fntdata"/><Relationship Id="rId27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regular.fntdata"/><Relationship Id="rId3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4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ad4c5db06_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aad4c5db06_6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ad4c5db06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aad4c5db06_6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ad4c5db06_6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ad4c5db06_6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ad4c5db06_6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aad4c5db06_6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ad4c5db06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ad4c5db06_7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ad4c5db06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aad4c5db06_8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ad4c5db0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aad4c5db06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ad4c5db06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aad4c5db06_6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ad4c5db06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aad4c5db06_6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ad4c5db0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aad4c5db06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ad4c5db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aad4c5db06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ad4c5db0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aad4c5db06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ad4c5db06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aad4c5db06_7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0" y="1040159"/>
            <a:ext cx="12192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FINAL PROJECT PRESENTATION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0" y="1504950"/>
            <a:ext cx="12192000" cy="245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2D Fourier Transform Implementation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1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&amp; Image Denoising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5524500" y="4248150"/>
            <a:ext cx="1143000" cy="57150"/>
          </a:xfrm>
          <a:prstGeom prst="roundRect">
            <a:avLst>
              <a:gd fmla="val 50000" name="adj"/>
            </a:avLst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0" y="4591050"/>
            <a:ext cx="12192000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CBD5E1"/>
                </a:solidFill>
                <a:latin typeface="Roboto Light"/>
                <a:ea typeface="Roboto Light"/>
                <a:cs typeface="Roboto Light"/>
                <a:sym typeface="Roboto Light"/>
              </a:rPr>
              <a:t>Engineering Mathematics • Fall 2025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0" y="5398740"/>
            <a:ext cx="1219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Team Members: [Member A], [Member B], [Member C]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Experiment: Filter Comparison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11722100" y="6536900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571500" y="1261169"/>
            <a:ext cx="11049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Comparing the visual artifacts produced by different frequency domain filters on </a:t>
            </a:r>
            <a:r>
              <a:rPr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Gauss </a:t>
            </a: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noise.</a:t>
            </a:r>
            <a:endParaRPr/>
          </a:p>
        </p:txBody>
      </p:sp>
      <p:pic>
        <p:nvPicPr>
          <p:cNvPr descr="image.png" id="187" name="Google Shape;1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4300" y="1735562"/>
            <a:ext cx="5801350" cy="4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8" name="Google Shape;18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9979" y="5583261"/>
            <a:ext cx="5769990" cy="7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6322628" y="5738069"/>
            <a:ext cx="5564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6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Noisy Input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6455119" y="6009028"/>
            <a:ext cx="529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50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Zebra image + Gauss Noise</a:t>
            </a:r>
            <a:endParaRPr sz="1350"/>
          </a:p>
        </p:txBody>
      </p:sp>
      <p:pic>
        <p:nvPicPr>
          <p:cNvPr descr="image.png"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75" y="1742375"/>
            <a:ext cx="5801350" cy="4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2" name="Google Shape;1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404" y="5615274"/>
            <a:ext cx="5769990" cy="78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 title="B_Noisy_SaltPepp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975" y="1735575"/>
            <a:ext cx="5801349" cy="386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282206" y="5738066"/>
            <a:ext cx="556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Original picture</a:t>
            </a:r>
            <a:endParaRPr sz="1700"/>
          </a:p>
        </p:txBody>
      </p:sp>
      <p:pic>
        <p:nvPicPr>
          <p:cNvPr id="195" name="Google Shape;195;p22" title="0_Origina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75" y="1735575"/>
            <a:ext cx="5846026" cy="38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437032" y="6009028"/>
            <a:ext cx="529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Zebra image</a:t>
            </a:r>
            <a:endParaRPr sz="13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Experiment: Filter Comparison</a:t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11722100" y="6536900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571500" y="1261169"/>
            <a:ext cx="11049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Comparing the visual artifacts produced by different frequency domain filters on </a:t>
            </a:r>
            <a:r>
              <a:rPr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Gauss noise</a:t>
            </a: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descr="image.png" id="205" name="Google Shape;2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4300" y="1735562"/>
            <a:ext cx="5801350" cy="4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6" name="Google Shape;20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9979" y="5583261"/>
            <a:ext cx="5769990" cy="7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6322628" y="5738069"/>
            <a:ext cx="5564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Gaussian Filter</a:t>
            </a:r>
            <a:endParaRPr sz="1650"/>
          </a:p>
        </p:txBody>
      </p:sp>
      <p:sp>
        <p:nvSpPr>
          <p:cNvPr id="208" name="Google Shape;208;p23"/>
          <p:cNvSpPr txBox="1"/>
          <p:nvPr/>
        </p:nvSpPr>
        <p:spPr>
          <a:xfrm>
            <a:off x="6455119" y="6009028"/>
            <a:ext cx="529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Smoother transitions, natural look</a:t>
            </a:r>
            <a:endParaRPr sz="1350"/>
          </a:p>
        </p:txBody>
      </p:sp>
      <p:pic>
        <p:nvPicPr>
          <p:cNvPr descr="image.png" id="209" name="Google Shape;2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75" y="1742375"/>
            <a:ext cx="5801350" cy="4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0" name="Google Shape;21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404" y="5615274"/>
            <a:ext cx="5769990" cy="7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282156" y="5753116"/>
            <a:ext cx="556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6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Ideal Filter</a:t>
            </a:r>
            <a:endParaRPr sz="1700"/>
          </a:p>
        </p:txBody>
      </p:sp>
      <p:sp>
        <p:nvSpPr>
          <p:cNvPr id="212" name="Google Shape;212;p23"/>
          <p:cNvSpPr txBox="1"/>
          <p:nvPr/>
        </p:nvSpPr>
        <p:spPr>
          <a:xfrm>
            <a:off x="1454650" y="6017954"/>
            <a:ext cx="3219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visible "Ringing" artifacts</a:t>
            </a:r>
            <a:endParaRPr sz="1350">
              <a:solidFill>
                <a:srgbClr val="6474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3" title="Result_GaussNoise_GaussFilt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300" y="1728775"/>
            <a:ext cx="5801349" cy="38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 title="Result_GaussNoise_IdealFilt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450" y="1728775"/>
            <a:ext cx="5801349" cy="386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Experiment: Filter Comparison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11722100" y="6536900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571500" y="1261169"/>
            <a:ext cx="11049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Comparing the visual artifacts produced by different frequency domain filters on </a:t>
            </a:r>
            <a:r>
              <a:rPr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Salt Pepper</a:t>
            </a:r>
            <a:r>
              <a:rPr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noise.</a:t>
            </a:r>
            <a:endParaRPr/>
          </a:p>
        </p:txBody>
      </p:sp>
      <p:pic>
        <p:nvPicPr>
          <p:cNvPr descr="image.png" id="223" name="Google Shape;2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4300" y="1735562"/>
            <a:ext cx="5801350" cy="4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4" name="Google Shape;22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9979" y="5583261"/>
            <a:ext cx="5769990" cy="7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6322628" y="5738069"/>
            <a:ext cx="5564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Noisy Input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6455119" y="6009028"/>
            <a:ext cx="529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Zebra image + Salt Pepper Noise</a:t>
            </a:r>
            <a:endParaRPr sz="1350"/>
          </a:p>
        </p:txBody>
      </p:sp>
      <p:pic>
        <p:nvPicPr>
          <p:cNvPr descr="image.png" id="227" name="Google Shape;2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75" y="1742375"/>
            <a:ext cx="5801350" cy="4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8" name="Google Shape;2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404" y="5615274"/>
            <a:ext cx="5769990" cy="78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title="B_Noisy_SaltPepp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975" y="1735575"/>
            <a:ext cx="5801349" cy="386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282206" y="5738066"/>
            <a:ext cx="556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Original picture</a:t>
            </a:r>
            <a:endParaRPr sz="1700"/>
          </a:p>
        </p:txBody>
      </p:sp>
      <p:pic>
        <p:nvPicPr>
          <p:cNvPr id="231" name="Google Shape;231;p24" title="0_Origina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75" y="1735575"/>
            <a:ext cx="5846026" cy="38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414694" y="6015128"/>
            <a:ext cx="529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Zebra image</a:t>
            </a:r>
            <a:endParaRPr sz="13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Experiment: Filter Comparison</a:t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11722100" y="6536900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571500" y="1261169"/>
            <a:ext cx="11049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Comparing the visual artifacts produced by different frequency domain filters on </a:t>
            </a:r>
            <a:r>
              <a:rPr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Salt Pepper noise</a:t>
            </a: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descr="image.png" id="241" name="Google Shape;2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4300" y="1735562"/>
            <a:ext cx="5801350" cy="4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2" name="Google Shape;2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9979" y="5583261"/>
            <a:ext cx="5769990" cy="7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6322628" y="5738069"/>
            <a:ext cx="5564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Gaussian Filter</a:t>
            </a:r>
            <a:endParaRPr sz="1650"/>
          </a:p>
        </p:txBody>
      </p:sp>
      <p:sp>
        <p:nvSpPr>
          <p:cNvPr id="244" name="Google Shape;244;p25"/>
          <p:cNvSpPr txBox="1"/>
          <p:nvPr/>
        </p:nvSpPr>
        <p:spPr>
          <a:xfrm>
            <a:off x="6455119" y="6009028"/>
            <a:ext cx="529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Smoother transitions, natural look</a:t>
            </a:r>
            <a:endParaRPr sz="1350"/>
          </a:p>
        </p:txBody>
      </p:sp>
      <p:pic>
        <p:nvPicPr>
          <p:cNvPr id="245" name="Google Shape;245;p25" title="Result_SPNoise_GaussFilt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975" y="1742849"/>
            <a:ext cx="5769999" cy="384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75" y="1742375"/>
            <a:ext cx="5801350" cy="46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7" name="Google Shape;2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404" y="5615274"/>
            <a:ext cx="5769990" cy="78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282156" y="5753116"/>
            <a:ext cx="556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Ideal Filter</a:t>
            </a:r>
            <a:endParaRPr b="1" sz="165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1454650" y="6017959"/>
            <a:ext cx="3219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Sharp edges but visible "Ringing" artifacts</a:t>
            </a:r>
            <a:endParaRPr sz="1350">
              <a:solidFill>
                <a:srgbClr val="6474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25" title="Result_SPNoise_IdealFilt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450" y="1748674"/>
            <a:ext cx="5801349" cy="38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 of different algorithm</a:t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11734800" y="6486525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pic>
        <p:nvPicPr>
          <p:cNvPr id="258" name="Google Shape;258;p26" title="plot_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047675"/>
            <a:ext cx="10996375" cy="5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439590"/>
            <a:ext cx="3492400" cy="2836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4" name="Google Shape;26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650" y="2439590"/>
            <a:ext cx="3492549" cy="2836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5" name="Google Shape;26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7950" y="2439590"/>
            <a:ext cx="3492400" cy="2836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571500" y="381000"/>
            <a:ext cx="116205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571500" y="1019175"/>
            <a:ext cx="11620500" cy="28575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11734800" y="6486525"/>
            <a:ext cx="17145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904875" y="3315890"/>
            <a:ext cx="3016939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Efficiency</a:t>
            </a:r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904875" y="3534965"/>
            <a:ext cx="2873275" cy="1340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Matrix optimization is essential for MATLAB. beats , but FFT is the ultimate solution for large N.</a:t>
            </a:r>
            <a:endParaRPr/>
          </a:p>
        </p:txBody>
      </p:sp>
      <p:sp>
        <p:nvSpPr>
          <p:cNvPr id="271" name="Google Shape;271;p27"/>
          <p:cNvSpPr txBox="1"/>
          <p:nvPr/>
        </p:nvSpPr>
        <p:spPr>
          <a:xfrm>
            <a:off x="4683025" y="3315890"/>
            <a:ext cx="30170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Quality</a:t>
            </a:r>
            <a:endParaRPr/>
          </a:p>
        </p:txBody>
      </p:sp>
      <p:sp>
        <p:nvSpPr>
          <p:cNvPr id="272" name="Google Shape;272;p27"/>
          <p:cNvSpPr txBox="1"/>
          <p:nvPr/>
        </p:nvSpPr>
        <p:spPr>
          <a:xfrm>
            <a:off x="4683025" y="3534965"/>
            <a:ext cx="2873424" cy="1340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Gaussian Filters</a:t>
            </a: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are superior for general photography as they avoid the artificial ringing artifacts of Ideal Filters.</a:t>
            </a:r>
            <a:endParaRPr/>
          </a:p>
        </p:txBody>
      </p:sp>
      <p:sp>
        <p:nvSpPr>
          <p:cNvPr id="273" name="Google Shape;273;p27"/>
          <p:cNvSpPr txBox="1"/>
          <p:nvPr/>
        </p:nvSpPr>
        <p:spPr>
          <a:xfrm>
            <a:off x="8461325" y="3315890"/>
            <a:ext cx="3016939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</a:t>
            </a:r>
            <a:endParaRPr/>
          </a:p>
        </p:txBody>
      </p:sp>
      <p:sp>
        <p:nvSpPr>
          <p:cNvPr id="274" name="Google Shape;274;p27"/>
          <p:cNvSpPr txBox="1"/>
          <p:nvPr/>
        </p:nvSpPr>
        <p:spPr>
          <a:xfrm>
            <a:off x="8461325" y="3534965"/>
            <a:ext cx="2873275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Frequency domain filtering is uniquely powerful for removing </a:t>
            </a:r>
            <a:r>
              <a:rPr b="1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Periodic Noise</a:t>
            </a:r>
            <a:r>
              <a:rPr b="0" i="0" lang="en-US" sz="165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patterns.</a:t>
            </a:r>
            <a:endParaRPr/>
          </a:p>
        </p:txBody>
      </p:sp>
      <p:pic>
        <p:nvPicPr>
          <p:cNvPr descr="image.png" id="275" name="Google Shape;27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4875" y="274439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6" name="Google Shape;27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3025" y="2744390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7" name="Google Shape;27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61325" y="274439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Division of labor</a:t>
            </a:r>
            <a:endParaRPr b="1"/>
          </a:p>
        </p:txBody>
      </p:sp>
      <p:sp>
        <p:nvSpPr>
          <p:cNvPr id="283" name="Google Shape;283;p28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1734800" y="6486525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graphicFrame>
        <p:nvGraphicFramePr>
          <p:cNvPr id="285" name="Google Shape;285;p28"/>
          <p:cNvGraphicFramePr/>
          <p:nvPr/>
        </p:nvGraphicFramePr>
        <p:xfrm>
          <a:off x="952500" y="154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{0F6405A1-1031-4CE9-984C-832D318E5798}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賴致全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夏詡程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曾健庭</a:t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延伸不同noise, filter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複雜度討論、比較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簡報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簡報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main</a:t>
                      </a:r>
                      <a:r>
                        <a:rPr lang="en-US" sz="3000"/>
                        <a:t>程式撰寫</a:t>
                      </a:r>
                      <a:endParaRPr sz="3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0F1115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Program execution result</a:t>
            </a:r>
            <a:endParaRPr b="1" sz="315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1734800" y="6486525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pic>
        <p:nvPicPr>
          <p:cNvPr id="98" name="Google Shape;98;p14" title="螢幕擷取畫面 2025-12-18 1539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50" y="1201050"/>
            <a:ext cx="11219501" cy="51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0F1115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Program execution result</a:t>
            </a:r>
            <a:endParaRPr b="1" sz="315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1734800" y="6486525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740" y="1305825"/>
            <a:ext cx="9068022" cy="55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0F1115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Program execution result</a:t>
            </a:r>
            <a:endParaRPr b="1" sz="315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1734800" y="6486525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75" y="1207013"/>
            <a:ext cx="11448650" cy="51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1469" y="1714500"/>
            <a:ext cx="581903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Methodology: </a:t>
            </a:r>
            <a:r>
              <a:rPr b="1" lang="en-US" sz="31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Brute-force 5 times for-loop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571500" y="1019175"/>
            <a:ext cx="11620500" cy="28575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11734800" y="6486525"/>
            <a:ext cx="17145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571500" y="1508604"/>
            <a:ext cx="50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Time complexity</a:t>
            </a:r>
            <a:r>
              <a:rPr b="1" i="0" lang="en-US" sz="200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sz="2000"/>
          </a:p>
        </p:txBody>
      </p:sp>
      <p:sp>
        <p:nvSpPr>
          <p:cNvPr id="124" name="Google Shape;124;p17"/>
          <p:cNvSpPr txBox="1"/>
          <p:nvPr/>
        </p:nvSpPr>
        <p:spPr>
          <a:xfrm>
            <a:off x="571500" y="3126059"/>
            <a:ext cx="4848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Execution time:56s (N=128)</a:t>
            </a:r>
            <a:endParaRPr/>
          </a:p>
        </p:txBody>
      </p:sp>
      <p:pic>
        <p:nvPicPr>
          <p:cNvPr descr="image.png" id="125" name="Google Shape;1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1469" y="1714500"/>
            <a:ext cx="581903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 title="截圖 2025-12-18 下午3.40.55.png"/>
          <p:cNvPicPr preferRelativeResize="0"/>
          <p:nvPr/>
        </p:nvPicPr>
        <p:blipFill rotWithShape="1">
          <a:blip r:embed="rId5">
            <a:alphaModFix/>
          </a:blip>
          <a:srcRect b="0" l="0" r="11190" t="0"/>
          <a:stretch/>
        </p:blipFill>
        <p:spPr>
          <a:xfrm>
            <a:off x="5801475" y="1714500"/>
            <a:ext cx="581902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 title="QianJianTec176604391641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00" y="1869002"/>
            <a:ext cx="3903857" cy="5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571500" y="2588117"/>
            <a:ext cx="50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Easy to understand, but…</a:t>
            </a:r>
            <a:endParaRPr b="1" sz="200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9" name="Google Shape;129;p17" title="QianJianTec176604431909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625" y="4113849"/>
            <a:ext cx="5363850" cy="110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Methodology: </a:t>
            </a:r>
            <a:r>
              <a:rPr b="1" lang="en-US" sz="31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semi-vectorized 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11734800" y="6486525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pic>
        <p:nvPicPr>
          <p:cNvPr id="137" name="Google Shape;137;p18" title="截圖 2025-12-18 下午3.50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825" y="1607723"/>
            <a:ext cx="5908979" cy="38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571500" y="1607729"/>
            <a:ext cx="50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Time complexity</a:t>
            </a:r>
            <a:r>
              <a:rPr b="1" i="0" lang="en-US" sz="200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sz="2000"/>
          </a:p>
        </p:txBody>
      </p:sp>
      <p:sp>
        <p:nvSpPr>
          <p:cNvPr id="139" name="Google Shape;139;p18"/>
          <p:cNvSpPr txBox="1"/>
          <p:nvPr/>
        </p:nvSpPr>
        <p:spPr>
          <a:xfrm>
            <a:off x="571500" y="4634634"/>
            <a:ext cx="4848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Execution time:</a:t>
            </a:r>
            <a:r>
              <a:rPr b="1"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13.6394</a:t>
            </a:r>
            <a:r>
              <a:rPr b="1"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 (N=128)</a:t>
            </a:r>
            <a:endParaRPr/>
          </a:p>
        </p:txBody>
      </p:sp>
      <p:pic>
        <p:nvPicPr>
          <p:cNvPr id="140" name="Google Shape;140;p18" title="QianJianTec17660439164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1968127"/>
            <a:ext cx="3903857" cy="5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571500" y="2687242"/>
            <a:ext cx="50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A bit faster</a:t>
            </a: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, but still…</a:t>
            </a:r>
            <a:endParaRPr b="1" sz="200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2" name="Google Shape;142;p18" title="QianJianTec176604460691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25" y="4881146"/>
            <a:ext cx="4788250" cy="10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571500" y="3121167"/>
            <a:ext cx="50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Memory: Do you want to kill me?</a:t>
            </a:r>
            <a:endParaRPr b="1" sz="200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4" name="Google Shape;144;p18" title="25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00" y="3551803"/>
            <a:ext cx="5084698" cy="3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 title="512.png"/>
          <p:cNvPicPr preferRelativeResize="0"/>
          <p:nvPr/>
        </p:nvPicPr>
        <p:blipFill rotWithShape="1">
          <a:blip r:embed="rId7">
            <a:alphaModFix/>
          </a:blip>
          <a:srcRect b="3892" l="0" r="22738" t="0"/>
          <a:stretch/>
        </p:blipFill>
        <p:spPr>
          <a:xfrm>
            <a:off x="571500" y="3994925"/>
            <a:ext cx="5038403" cy="3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Methodology: </a:t>
            </a:r>
            <a:r>
              <a:rPr b="1" lang="en-US" sz="31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fully vectoried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1734800" y="6486525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pic>
        <p:nvPicPr>
          <p:cNvPr id="153" name="Google Shape;153;p19" title="截圖 2025-12-18 下午3.49.56.png"/>
          <p:cNvPicPr preferRelativeResize="0"/>
          <p:nvPr/>
        </p:nvPicPr>
        <p:blipFill rotWithShape="1">
          <a:blip r:embed="rId3">
            <a:alphaModFix/>
          </a:blip>
          <a:srcRect b="0" l="0" r="0" t="3929"/>
          <a:stretch/>
        </p:blipFill>
        <p:spPr>
          <a:xfrm>
            <a:off x="571488" y="4022700"/>
            <a:ext cx="9863325" cy="2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735200" y="1599417"/>
            <a:ext cx="50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Time complexity</a:t>
            </a:r>
            <a:r>
              <a:rPr b="1" i="0" lang="en-US" sz="2000" u="none" cap="none" strike="noStrik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sz="2000"/>
          </a:p>
        </p:txBody>
      </p:sp>
      <p:sp>
        <p:nvSpPr>
          <p:cNvPr id="155" name="Google Shape;155;p19"/>
          <p:cNvSpPr txBox="1"/>
          <p:nvPr/>
        </p:nvSpPr>
        <p:spPr>
          <a:xfrm>
            <a:off x="735200" y="3216871"/>
            <a:ext cx="4848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Execution time:</a:t>
            </a:r>
            <a:r>
              <a:rPr b="1"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0.0098</a:t>
            </a:r>
            <a:r>
              <a:rPr b="1" lang="en-US" sz="16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 (N=128)</a:t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735200" y="2759492"/>
            <a:ext cx="50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SUPER fast, but abstract</a:t>
            </a:r>
            <a:endParaRPr b="1" sz="200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7" name="Google Shape;157;p19" title="QianJianTec176604475068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00" y="1977750"/>
            <a:ext cx="1474499" cy="63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 title="tt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675" y="2105098"/>
            <a:ext cx="4812682" cy="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1469" y="1714500"/>
            <a:ext cx="581903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1734800" y="6486525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pic>
        <p:nvPicPr>
          <p:cNvPr descr="image.png" id="167" name="Google Shape;16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1469" y="1714500"/>
            <a:ext cx="581903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0350" y="1714500"/>
            <a:ext cx="66675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571500" y="2062817"/>
            <a:ext cx="5091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2000"/>
              <a:buFont typeface="Merriweather"/>
              <a:buAutoNum type="arabicPeriod"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Time complexity matter</a:t>
            </a:r>
            <a:endParaRPr b="1" sz="200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2000"/>
              <a:buFont typeface="Merriweather"/>
              <a:buAutoNum type="arabicPeriod"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matrix operation is </a:t>
            </a: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highly</a:t>
            </a: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efficient</a:t>
            </a: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 in Matlab</a:t>
            </a:r>
            <a:endParaRPr b="1" sz="200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2000"/>
              <a:buFont typeface="Merriweather"/>
              <a:buAutoNum type="arabicPeriod"/>
            </a:pPr>
            <a:r>
              <a:rPr b="1" lang="en-US" sz="2000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Saving Matrix cost a lot memory</a:t>
            </a:r>
            <a:endParaRPr b="1" sz="2000">
              <a:solidFill>
                <a:srgbClr val="0F172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571500" y="381000"/>
            <a:ext cx="1162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0F1115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Gaussian</a:t>
            </a:r>
            <a:r>
              <a:rPr b="1" lang="en-US" sz="3150">
                <a:solidFill>
                  <a:srgbClr val="0F1115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filter</a:t>
            </a:r>
            <a:endParaRPr b="1" sz="315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571500" y="1019175"/>
            <a:ext cx="11620500" cy="28500"/>
          </a:xfrm>
          <a:prstGeom prst="rect">
            <a:avLst/>
          </a:prstGeom>
          <a:solidFill>
            <a:srgbClr val="D4A3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11734800" y="6486525"/>
            <a:ext cx="1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pic>
        <p:nvPicPr>
          <p:cNvPr id="177" name="Google Shape;177;p21" title="截圖 2025-12-18 下午4.46.47.png"/>
          <p:cNvPicPr preferRelativeResize="0"/>
          <p:nvPr/>
        </p:nvPicPr>
        <p:blipFill rotWithShape="1">
          <a:blip r:embed="rId3">
            <a:alphaModFix/>
          </a:blip>
          <a:srcRect b="1787" l="3021" r="5142" t="0"/>
          <a:stretch/>
        </p:blipFill>
        <p:spPr>
          <a:xfrm>
            <a:off x="571500" y="1120575"/>
            <a:ext cx="7765299" cy="573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 title="QianJianTec17660497884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350" y="3362285"/>
            <a:ext cx="3815875" cy="104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